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60"/>
  </p:notesMasterIdLst>
  <p:sldIdLst>
    <p:sldId id="31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319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20" r:id="rId47"/>
    <p:sldId id="301" r:id="rId48"/>
    <p:sldId id="302" r:id="rId49"/>
    <p:sldId id="303" r:id="rId50"/>
    <p:sldId id="304" r:id="rId51"/>
    <p:sldId id="311" r:id="rId52"/>
    <p:sldId id="321" r:id="rId53"/>
    <p:sldId id="318" r:id="rId54"/>
    <p:sldId id="322" r:id="rId55"/>
    <p:sldId id="323" r:id="rId56"/>
    <p:sldId id="313" r:id="rId57"/>
    <p:sldId id="314" r:id="rId58"/>
    <p:sldId id="317" r:id="rId59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55" d="100"/>
          <a:sy n="155" d="100"/>
        </p:scale>
        <p:origin x="-354" y="-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90375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Who read the ANN?</a:t>
            </a:r>
          </a:p>
        </p:txBody>
      </p:sp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Sports game coach example</a:t>
            </a:r>
            <a:endParaRPr dirty="0"/>
          </a:p>
        </p:txBody>
      </p:sp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88" name="Shape 1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95" name="Shape 1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02" name="Shape 2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22" name="Shape 2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* Not</a:t>
            </a:r>
            <a:r>
              <a:rPr lang="en-US" baseline="0" dirty="0" smtClean="0"/>
              <a:t> really the first</a:t>
            </a:r>
            <a:endParaRPr dirty="0"/>
          </a:p>
        </p:txBody>
      </p:sp>
      <p:sp>
        <p:nvSpPr>
          <p:cNvPr id="231" name="Shape 2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This starts heavy.</a:t>
            </a:r>
            <a:r>
              <a:rPr lang="en-US" baseline="0" dirty="0" smtClean="0"/>
              <a:t> Need a lighter start/joke. </a:t>
            </a:r>
            <a:endParaRPr dirty="0"/>
          </a:p>
        </p:txBody>
      </p:sp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38" name="Shape 2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54" name="Shape 2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61" name="Shape 2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</a:t>
            </a:fld>
            <a:endParaRPr lang="en-US"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-- also collection of villages</a:t>
            </a:r>
            <a:endParaRPr dirty="0"/>
          </a:p>
        </p:txBody>
      </p:sp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-- Up until now, religions</a:t>
            </a:r>
            <a:r>
              <a:rPr lang="en-US" baseline="0" dirty="0" smtClean="0"/>
              <a:t> were animistic and mostly didn’t interfere with how life *should* be lived. From this point on, religions start being used as a tool for creating order. </a:t>
            </a:r>
            <a:endParaRPr dirty="0"/>
          </a:p>
        </p:txBody>
      </p:sp>
      <p:sp>
        <p:nvSpPr>
          <p:cNvPr id="285" name="Shape 2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3D clay symbols -&gt; envelopes -&gt;  2D</a:t>
            </a:r>
            <a:r>
              <a:rPr lang="en-US" baseline="0" dirty="0" smtClean="0"/>
              <a:t> tablets</a:t>
            </a:r>
            <a:endParaRPr dirty="0"/>
          </a:p>
        </p:txBody>
      </p:sp>
      <p:sp>
        <p:nvSpPr>
          <p:cNvPr id="292" name="Shape 2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-- Less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whimful</a:t>
            </a:r>
            <a:r>
              <a:rPr lang="en-US" baseline="0" dirty="0" smtClean="0"/>
              <a:t> Chief, more established laws that people can rely on and </a:t>
            </a:r>
            <a:r>
              <a:rPr lang="en-US" baseline="0" dirty="0" smtClean="0"/>
              <a:t>trust</a:t>
            </a:r>
          </a:p>
          <a:p>
            <a:pPr>
              <a:spcBef>
                <a:spcPts val="0"/>
              </a:spcBef>
              <a:buNone/>
            </a:pPr>
            <a:r>
              <a:rPr lang="en-US" baseline="0" dirty="0" smtClean="0"/>
              <a:t>-- Reducing the meta-order down to a level closer to the agents the order applies to</a:t>
            </a:r>
            <a:endParaRPr dirty="0"/>
          </a:p>
        </p:txBody>
      </p:sp>
      <p:sp>
        <p:nvSpPr>
          <p:cNvPr id="310" name="Shape 3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-- How</a:t>
            </a:r>
            <a:r>
              <a:rPr lang="en-US" baseline="0" dirty="0" smtClean="0"/>
              <a:t> much energy is saved by not having to rely on crowds in feasts to be debt-keeping mechanisms!</a:t>
            </a:r>
            <a:endParaRPr dirty="0"/>
          </a:p>
        </p:txBody>
      </p:sp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-- How</a:t>
            </a:r>
            <a:r>
              <a:rPr lang="en-US" baseline="0" dirty="0" smtClean="0"/>
              <a:t> much energy is saved by not having to rely on crowds in feasts to be debt-keeping mechanisms!</a:t>
            </a:r>
            <a:endParaRPr dirty="0"/>
          </a:p>
        </p:txBody>
      </p:sp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We’ll quickly jump</a:t>
            </a:r>
            <a:r>
              <a:rPr lang="en-US" baseline="0" dirty="0" smtClean="0"/>
              <a:t> through some more technologies …</a:t>
            </a:r>
            <a:endParaRPr dirty="0"/>
          </a:p>
        </p:txBody>
      </p:sp>
      <p:sp>
        <p:nvSpPr>
          <p:cNvPr id="324" name="Shape 3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43" name="Shape 3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Don’t hate the player, hate the game. </a:t>
            </a:r>
          </a:p>
          <a:p>
            <a:pPr>
              <a:spcBef>
                <a:spcPts val="0"/>
              </a:spcBef>
              <a:buNone/>
            </a:pPr>
            <a:r>
              <a:rPr lang="en-US" dirty="0" smtClean="0"/>
              <a:t>(Don’t hate the game. Create a better one.)</a:t>
            </a:r>
            <a:endParaRPr dirty="0"/>
          </a:p>
        </p:txBody>
      </p:sp>
      <p:sp>
        <p:nvSpPr>
          <p:cNvPr id="350" name="Shape 3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--</a:t>
            </a:r>
            <a:r>
              <a:rPr lang="en-US" baseline="0" dirty="0" smtClean="0"/>
              <a:t> The elimination of friction from the system</a:t>
            </a:r>
            <a:endParaRPr dirty="0"/>
          </a:p>
        </p:txBody>
      </p:sp>
      <p:sp>
        <p:nvSpPr>
          <p:cNvPr id="357" name="Shape 3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How do we improve intelligence? </a:t>
            </a:r>
            <a:endParaRPr dirty="0"/>
          </a:p>
        </p:txBody>
      </p:sp>
      <p:sp>
        <p:nvSpPr>
          <p:cNvPr id="364" name="Shape 3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71" name="Shape 3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88" name="Shape 3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(</a:t>
            </a:r>
            <a:r>
              <a:rPr lang="en-US" dirty="0" err="1" smtClean="0"/>
              <a:t>Mitbakesh</a:t>
            </a:r>
            <a:r>
              <a:rPr lang="en-US" dirty="0" smtClean="0"/>
              <a:t>: warranted to happen/self-evident/expected)</a:t>
            </a:r>
            <a:endParaRPr dirty="0"/>
          </a:p>
        </p:txBody>
      </p:sp>
      <p:sp>
        <p:nvSpPr>
          <p:cNvPr id="395" name="Shape 3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12" name="Shape 4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Shape 4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26" name="Shape 4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Shape 4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(more on Attention Economy later)</a:t>
            </a:r>
            <a:endParaRPr dirty="0"/>
          </a:p>
        </p:txBody>
      </p:sp>
      <p:sp>
        <p:nvSpPr>
          <p:cNvPr id="433" name="Shape 4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52" name="Shape 4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Shape 4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59" name="Shape 4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Shape 4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66" name="Shape 4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Shape 4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73" name="Shape 4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Shape 4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80" name="Shape 4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Shape 4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80" name="Shape 4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Shape 4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87" name="Shape 4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Shape 4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Where did this go..</a:t>
            </a:r>
            <a:r>
              <a:rPr lang="en-US" baseline="0" dirty="0" smtClean="0"/>
              <a:t> ?</a:t>
            </a:r>
            <a:endParaRPr dirty="0"/>
          </a:p>
        </p:txBody>
      </p:sp>
      <p:sp>
        <p:nvSpPr>
          <p:cNvPr id="494" name="Shape 4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Shape 5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01" name="Shape 5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Shape 5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Local rules and consensus, no need</a:t>
            </a:r>
            <a:r>
              <a:rPr lang="en-US" baseline="0" dirty="0" smtClean="0"/>
              <a:t> for global ledger, </a:t>
            </a:r>
            <a:r>
              <a:rPr lang="en-US" baseline="0" dirty="0" err="1" smtClean="0"/>
              <a:t>offlineity</a:t>
            </a:r>
            <a:r>
              <a:rPr lang="en-US" baseline="0" dirty="0" smtClean="0"/>
              <a:t>, public-key cryptography, smart contracts, collaborative platform social </a:t>
            </a:r>
            <a:r>
              <a:rPr lang="en-US" baseline="0" smtClean="0"/>
              <a:t>smart contract </a:t>
            </a:r>
            <a:r>
              <a:rPr lang="en-US" baseline="0" dirty="0" smtClean="0"/>
              <a:t>logo </a:t>
            </a:r>
            <a:r>
              <a:rPr lang="en-US" baseline="0" smtClean="0"/>
              <a:t>creation use-case</a:t>
            </a:r>
            <a:endParaRPr dirty="0"/>
          </a:p>
        </p:txBody>
      </p:sp>
      <p:sp>
        <p:nvSpPr>
          <p:cNvPr id="508" name="Shape 5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Shape 5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57" name="Shape 5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Shape 5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57" name="Shape 5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Shape 5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57" name="Shape 5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Shape 5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57" name="Shape 5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Shape 5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57" name="Shape 5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Shape 5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71" name="Shape 5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Shape 5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89" name="Shape 5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Empathy,</a:t>
            </a:r>
            <a:r>
              <a:rPr lang="en-US" baseline="0" dirty="0" smtClean="0"/>
              <a:t> being born with cooperative behaviors, sense of justice, </a:t>
            </a:r>
            <a:r>
              <a:rPr lang="en-US" baseline="0" dirty="0" err="1" smtClean="0"/>
              <a:t>etc</a:t>
            </a:r>
            <a:endParaRPr dirty="0"/>
          </a:p>
        </p:txBody>
      </p:sp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--</a:t>
            </a:r>
            <a:r>
              <a:rPr lang="en-US" baseline="0" dirty="0" smtClean="0"/>
              <a:t> even though resources abounded! </a:t>
            </a:r>
            <a:endParaRPr dirty="0"/>
          </a:p>
        </p:txBody>
      </p:sp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799" cy="13144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640"/>
              </a:spcBef>
              <a:buClr>
                <a:srgbClr val="888888"/>
              </a:buClr>
              <a:buFont typeface="Arial"/>
              <a:buNone/>
              <a:defRPr/>
            </a:lvl1pPr>
            <a:lvl2pPr marL="457200" marR="0" indent="0" algn="ctr" rtl="0">
              <a:spcBef>
                <a:spcPts val="560"/>
              </a:spcBef>
              <a:buClr>
                <a:srgbClr val="888888"/>
              </a:buClr>
              <a:buFont typeface="Arial"/>
              <a:buNone/>
              <a:defRPr/>
            </a:lvl2pPr>
            <a:lvl3pPr marL="914400" marR="0" indent="0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/>
            </a:lvl3pPr>
            <a:lvl4pPr marL="13716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4pPr>
            <a:lvl5pPr marL="18288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5pPr>
            <a:lvl6pPr marL="22860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6pPr>
            <a:lvl7pPr marL="27432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7pPr>
            <a:lvl8pPr marL="32004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8pPr>
            <a:lvl9pPr marL="36576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 rot="5400000">
            <a:off x="2874763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 rot="5400000">
            <a:off x="6012655" y="771525"/>
            <a:ext cx="3290888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 rot="5400000">
            <a:off x="1821656" y="-1209674"/>
            <a:ext cx="3290888" cy="60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722312" y="3305176"/>
            <a:ext cx="7772400" cy="102155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722312" y="2180034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457200" y="900112"/>
            <a:ext cx="4038599" cy="25455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2"/>
          </p:nvPr>
        </p:nvSpPr>
        <p:spPr>
          <a:xfrm>
            <a:off x="4648200" y="900112"/>
            <a:ext cx="4038599" cy="25455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7" cy="4798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457200" y="1631155"/>
            <a:ext cx="4040187" cy="2963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3"/>
          </p:nvPr>
        </p:nvSpPr>
        <p:spPr>
          <a:xfrm>
            <a:off x="4645026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4"/>
          </p:nvPr>
        </p:nvSpPr>
        <p:spPr>
          <a:xfrm>
            <a:off x="4645026" y="1631155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50" cy="43898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313" cy="351829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399" cy="42505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399" cy="3086099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399" cy="6036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marR="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marR="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8" name="Picture 6" descr="first page templat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15888" y="-65088"/>
            <a:ext cx="9259888" cy="5208588"/>
          </a:xfrm>
          <a:prstGeom prst="rect">
            <a:avLst/>
          </a:prstGeom>
          <a:noFill/>
        </p:spPr>
      </p:pic>
      <p:sp>
        <p:nvSpPr>
          <p:cNvPr id="4" name="Shape 85"/>
          <p:cNvSpPr txBox="1"/>
          <p:nvPr/>
        </p:nvSpPr>
        <p:spPr>
          <a:xfrm>
            <a:off x="1006751" y="1276350"/>
            <a:ext cx="6639959" cy="193899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200" b="1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Distribution Tech and Human Progress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Case for a Distributed Social </a:t>
            </a:r>
            <a:r>
              <a:rPr lang="en-US" sz="2400" b="1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Network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endParaRPr lang="en-US" sz="24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70177" y="4857750"/>
            <a:ext cx="115127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SzPct val="25000"/>
            </a:pPr>
            <a:r>
              <a:rPr lang="en-US" sz="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Dor </a:t>
            </a:r>
            <a:r>
              <a:rPr lang="en-US" sz="800" b="1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Konforty</a:t>
            </a:r>
            <a:r>
              <a:rPr lang="en-US" sz="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Jan 2015</a:t>
            </a:r>
          </a:p>
        </p:txBody>
      </p:sp>
    </p:spTree>
    <p:extLst>
      <p:ext uri="{BB962C8B-B14F-4D97-AF65-F5344CB8AC3E}">
        <p14:creationId xmlns:p14="http://schemas.microsoft.com/office/powerpoint/2010/main" val="2593667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Shape 1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How To Ease Tensions</a:t>
            </a:r>
          </a:p>
        </p:txBody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Mere exposure effect</a:t>
            </a:r>
          </a:p>
          <a:p>
            <a:pPr marL="342900" marR="0" lvl="0" indent="-342900" algn="l" rtl="0">
              <a:spcBef>
                <a:spcPts val="48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Communicating with the same language</a:t>
            </a:r>
          </a:p>
          <a:p>
            <a:pPr marL="342900" marR="0" lvl="0" indent="-342900" algn="l" rtl="0">
              <a:spcBef>
                <a:spcPts val="48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Working </a:t>
            </a:r>
            <a:r>
              <a:rPr lang="en-US" sz="24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towards the </a:t>
            </a: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same goal</a:t>
            </a:r>
          </a:p>
          <a:p>
            <a:pPr marL="342900" marR="0" lvl="0" indent="-342900" algn="l" rtl="0">
              <a:spcBef>
                <a:spcPts val="48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Iterations of interactions</a:t>
            </a:r>
          </a:p>
          <a:p>
            <a:pPr marL="342900" marR="0" lvl="0" indent="-19050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52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6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Coming up with new ways to cooperate and receive mutual benefit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Shape 1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Limits</a:t>
            </a:r>
          </a:p>
        </p:txBody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Time and energy for communications are limited, and so there is a finite size for a group that can function cohesively. When it is crossed, tensions increase, and a group may split off. 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These groups will often continue having tensions between them, living in a perpetual state of war.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Shape 16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We’ll Need Bigger Boats</a:t>
            </a:r>
          </a:p>
        </p:txBody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4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How </a:t>
            </a: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 we increase that size and create larger spheres of cooperation?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Non-Zero-Sumness</a:t>
            </a:r>
          </a:p>
        </p:txBody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800" b="1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New technologies </a:t>
            </a: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arise that permit or encourage new, richer form of </a:t>
            </a:r>
            <a:r>
              <a:rPr lang="en-US" sz="2800" b="1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non-zero-sum interaction</a:t>
            </a: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; then - for reasons grounded in </a:t>
            </a:r>
            <a:r>
              <a:rPr lang="en-US" sz="2800" b="1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human nature </a:t>
            </a: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- social structures evolve that realize this rich potential, that convert non-zero-sum situations into positive sums. </a:t>
            </a:r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56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Thus does </a:t>
            </a:r>
            <a:r>
              <a:rPr lang="en-US" sz="2800" b="1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social complexity grow </a:t>
            </a: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scope and depth.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Shape 17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Nonzero</a:t>
            </a:r>
          </a:p>
        </p:txBody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Tomas Schelling: no rational reason to communicate in a purely zero-sum relationship.</a:t>
            </a: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Societies are non-zero-sum arrangements!</a:t>
            </a: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Prisoner’s Dilemma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Barriers to cooperation/non-zero-</a:t>
            </a:r>
            <a:r>
              <a:rPr lang="en-US" sz="20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ommunication 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rust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(fear of being cheated) </a:t>
            </a: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teration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(reputation)</a:t>
            </a: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What else could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affect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outcome of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prisoner’s dilemma?</a:t>
            </a: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Shape 19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Shape 19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Meta-Order</a:t>
            </a:r>
          </a:p>
        </p:txBody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21590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order of order.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Also: superstructure (Marx), imagined order (Harari).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Shape 19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Shape 19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Nonzero</a:t>
            </a:r>
          </a:p>
        </p:txBody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Four main ingredients for non-zero-sumness: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 </a:t>
            </a: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 </a:t>
            </a: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</a:t>
            </a: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Shape 20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Shape 205"/>
          <p:cNvSpPr/>
          <p:nvPr/>
        </p:nvSpPr>
        <p:spPr>
          <a:xfrm>
            <a:off x="3572130" y="2070321"/>
            <a:ext cx="1416721" cy="1416721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Shape 206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1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</a:t>
            </a:r>
          </a:p>
        </p:txBody>
      </p:sp>
      <p:sp>
        <p:nvSpPr>
          <p:cNvPr id="207" name="Shape 207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</a:t>
            </a:r>
          </a:p>
        </p:txBody>
      </p:sp>
      <p:sp>
        <p:nvSpPr>
          <p:cNvPr id="208" name="Shape 208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  <a:b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(Trustlessness?)</a:t>
            </a:r>
          </a:p>
        </p:txBody>
      </p:sp>
      <p:sp>
        <p:nvSpPr>
          <p:cNvPr id="209" name="Shape 209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210" name="Shape 210"/>
          <p:cNvSpPr txBox="1"/>
          <p:nvPr/>
        </p:nvSpPr>
        <p:spPr>
          <a:xfrm>
            <a:off x="3775769" y="2248408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211" name="Shape 211"/>
          <p:cNvSpPr txBox="1"/>
          <p:nvPr/>
        </p:nvSpPr>
        <p:spPr>
          <a:xfrm>
            <a:off x="3795421" y="2706678"/>
            <a:ext cx="97013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</p:txBody>
      </p:sp>
      <p:sp>
        <p:nvSpPr>
          <p:cNvPr id="212" name="Shape 212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Shape 2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Shape 21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Technologies</a:t>
            </a:r>
          </a:p>
        </p:txBody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skip technologies like biological inter-cellular communications and early spoken language to focus on the homo-sapiens we know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today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and jump straight to the invention of the </a:t>
            </a:r>
            <a:r>
              <a:rPr lang="en-US" sz="2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NET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Shape 9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Alternative Titles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315200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Civilization: add technology and bake for five millennia</a:t>
            </a:r>
          </a:p>
          <a:p>
            <a:pPr marL="342900" marR="0" lvl="0" indent="-342900" algn="l" rtl="0">
              <a:spcBef>
                <a:spcPts val="48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Replacing trust with technology</a:t>
            </a:r>
          </a:p>
          <a:p>
            <a:pPr marL="342900" marR="0" lvl="0" indent="-342900" algn="l" rtl="0">
              <a:spcBef>
                <a:spcPts val="48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How to put everyone in the same boat. Also why</a:t>
            </a:r>
          </a:p>
          <a:p>
            <a:pPr marL="342900" marR="0" lvl="0" indent="-19050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Shape 2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Shape 22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Technology: The Net</a:t>
            </a:r>
          </a:p>
        </p:txBody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first </a:t>
            </a:r>
            <a:r>
              <a:rPr lang="en-US" sz="20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net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connecting people was invented by the Shoshoni, a North Native American tribe.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7" name="Shape 2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18100" y="3113088"/>
            <a:ext cx="2305175" cy="1495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Shape 22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2000" y="2655886"/>
            <a:ext cx="2940540" cy="195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Shape 2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Shape 23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First Signs of </a:t>
            </a: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The </a:t>
            </a: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Social Brain</a:t>
            </a:r>
          </a:p>
        </p:txBody>
      </p:sp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Shoshoni also invented the Party.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social networking / social information processing system.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Who led the effort? Who contributed more? Who should get more resources? Who should I collaborate with next?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social order is born!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can start talking meaningfully about the social brain: making informed social and economic decisions for the tribe.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Shape 2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Shape 241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Rabbit Net</a:t>
            </a:r>
          </a:p>
        </p:txBody>
      </p:sp>
      <p:sp>
        <p:nvSpPr>
          <p:cNvPr id="242" name="Shape 242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  <a:b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Big Man</a:t>
            </a:r>
          </a:p>
        </p:txBody>
      </p:sp>
      <p:sp>
        <p:nvSpPr>
          <p:cNvPr id="243" name="Shape 243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244" name="Shape 244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245" name="Shape 245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246" name="Shape 246"/>
          <p:cNvSpPr/>
          <p:nvPr/>
        </p:nvSpPr>
        <p:spPr>
          <a:xfrm>
            <a:off x="3467998" y="2038350"/>
            <a:ext cx="1720629" cy="1720629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Shape 247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Shape 248"/>
          <p:cNvSpPr/>
          <p:nvPr/>
        </p:nvSpPr>
        <p:spPr>
          <a:xfrm rot="-1546390">
            <a:off x="5408174" y="1298830"/>
            <a:ext cx="304799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Shape 249"/>
          <p:cNvSpPr/>
          <p:nvPr/>
        </p:nvSpPr>
        <p:spPr>
          <a:xfrm rot="1638731">
            <a:off x="3052353" y="1298830"/>
            <a:ext cx="304800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Shape 250"/>
          <p:cNvSpPr txBox="1"/>
          <p:nvPr/>
        </p:nvSpPr>
        <p:spPr>
          <a:xfrm>
            <a:off x="3823591" y="2266950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251" name="Shape 251"/>
          <p:cNvSpPr txBox="1"/>
          <p:nvPr/>
        </p:nvSpPr>
        <p:spPr>
          <a:xfrm>
            <a:off x="3795539" y="2715221"/>
            <a:ext cx="1065548" cy="923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US" sz="18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967476" y="3257550"/>
            <a:ext cx="72167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Tribe</a:t>
            </a:r>
            <a:endParaRPr lang="en-US" sz="20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Shape 2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Shape 25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Technology: Agriculture</a:t>
            </a:r>
          </a:p>
        </p:txBody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Agricultural revolution sweeps the old world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11,000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years ago: More people can now live in the same place. Communications ++.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Many people living close together leads to tension. </a:t>
            </a: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Agriculture allows less people to work for food, leading to specialization -&gt; more non-zero-sum opportunities.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Still, a </a:t>
            </a:r>
            <a:r>
              <a:rPr lang="en-US" sz="20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Chief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is needed to lay down the law and use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force to maintain order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Shape 26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Shape 265"/>
          <p:cNvSpPr/>
          <p:nvPr/>
        </p:nvSpPr>
        <p:spPr>
          <a:xfrm>
            <a:off x="3572130" y="2146832"/>
            <a:ext cx="1512364" cy="1512364"/>
          </a:xfrm>
          <a:prstGeom prst="ellipse">
            <a:avLst/>
          </a:prstGeom>
          <a:solidFill>
            <a:srgbClr val="00B0F0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Shape 266"/>
          <p:cNvSpPr/>
          <p:nvPr/>
        </p:nvSpPr>
        <p:spPr>
          <a:xfrm>
            <a:off x="3326996" y="1722833"/>
            <a:ext cx="2002632" cy="2002632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Shape 267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Agriculture</a:t>
            </a:r>
          </a:p>
        </p:txBody>
      </p:sp>
      <p:sp>
        <p:nvSpPr>
          <p:cNvPr id="268" name="Shape 268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Chief, Religion</a:t>
            </a:r>
          </a:p>
        </p:txBody>
      </p:sp>
      <p:sp>
        <p:nvSpPr>
          <p:cNvPr id="269" name="Shape 269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270" name="Shape 270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271" name="Shape 271"/>
          <p:cNvSpPr txBox="1"/>
          <p:nvPr/>
        </p:nvSpPr>
        <p:spPr>
          <a:xfrm>
            <a:off x="3823591" y="2048530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272" name="Shape 272"/>
          <p:cNvSpPr txBox="1"/>
          <p:nvPr/>
        </p:nvSpPr>
        <p:spPr>
          <a:xfrm>
            <a:off x="3795539" y="2571750"/>
            <a:ext cx="1065548" cy="923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Shape 273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274" name="Shape 274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Shape 275"/>
          <p:cNvSpPr/>
          <p:nvPr/>
        </p:nvSpPr>
        <p:spPr>
          <a:xfrm>
            <a:off x="3924355" y="3257550"/>
            <a:ext cx="807913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Village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Shape 28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Shape 28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The First Centralized Power</a:t>
            </a:r>
          </a:p>
        </p:txBody>
      </p:sp>
      <p:sp>
        <p:nvSpPr>
          <p:cNvPr id="282" name="Shape 282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Chiefs have access to all of the goods created and incredible power. He is religion manifest.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When does the Chief help create more complex social order and when does he become a parasite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How do we distribute his power?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Shape 28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Shape 28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Technology: Writing</a:t>
            </a:r>
          </a:p>
        </p:txBody>
      </p:sp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Writing: the first distributed information tech (in this talk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spcBef>
                <a:spcPts val="400"/>
              </a:spcBef>
              <a:buClr>
                <a:schemeClr val="lt1"/>
              </a:buClr>
              <a:buSzPct val="25000"/>
              <a:buNone/>
            </a:pP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Sumerians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the Tigris-Euphrates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(</a:t>
            </a:r>
            <a:r>
              <a:rPr lang="he-IL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הפרת והחידקל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Clay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cones and spheres pressed against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envelope.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Distributed trust.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: Laws.</a:t>
            </a: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Cuneiform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en-US" sz="20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כתב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יתדות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), 1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and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10.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More abstract notions emerged (symbol for wheat, livestock, </a:t>
            </a:r>
            <a:r>
              <a:rPr lang="en-US" sz="20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etc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with numbers near them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-&gt; economical</a:t>
            </a:r>
            <a:r>
              <a:rPr lang="en-US" sz="20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language, economy boost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Shape 29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Shape 295"/>
          <p:cNvSpPr/>
          <p:nvPr/>
        </p:nvSpPr>
        <p:spPr>
          <a:xfrm>
            <a:off x="3572130" y="2146832"/>
            <a:ext cx="1512364" cy="1512364"/>
          </a:xfrm>
          <a:prstGeom prst="ellipse">
            <a:avLst/>
          </a:prstGeom>
          <a:solidFill>
            <a:srgbClr val="00B0F0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Shape 296"/>
          <p:cNvSpPr/>
          <p:nvPr/>
        </p:nvSpPr>
        <p:spPr>
          <a:xfrm>
            <a:off x="3178968" y="1657350"/>
            <a:ext cx="2298686" cy="2298686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Shape 297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Writing</a:t>
            </a:r>
          </a:p>
        </p:txBody>
      </p:sp>
      <p:sp>
        <p:nvSpPr>
          <p:cNvPr id="298" name="Shape 298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Laws</a:t>
            </a:r>
          </a:p>
        </p:txBody>
      </p:sp>
      <p:sp>
        <p:nvSpPr>
          <p:cNvPr id="299" name="Shape 299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300" name="Shape 300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301" name="Shape 301"/>
          <p:cNvSpPr txBox="1"/>
          <p:nvPr/>
        </p:nvSpPr>
        <p:spPr>
          <a:xfrm>
            <a:off x="3823591" y="1961313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302" name="Shape 302"/>
          <p:cNvSpPr txBox="1"/>
          <p:nvPr/>
        </p:nvSpPr>
        <p:spPr>
          <a:xfrm>
            <a:off x="3795539" y="2571750"/>
            <a:ext cx="1065548" cy="923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Shape 303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304" name="Shape 304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Shape 305"/>
          <p:cNvSpPr/>
          <p:nvPr/>
        </p:nvSpPr>
        <p:spPr>
          <a:xfrm rot="-2611604">
            <a:off x="5650277" y="1212564"/>
            <a:ext cx="304799" cy="53092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Shape 306"/>
          <p:cNvSpPr/>
          <p:nvPr/>
        </p:nvSpPr>
        <p:spPr>
          <a:xfrm rot="-1546390">
            <a:off x="5466028" y="1298830"/>
            <a:ext cx="304799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Shape 307"/>
          <p:cNvSpPr/>
          <p:nvPr/>
        </p:nvSpPr>
        <p:spPr>
          <a:xfrm>
            <a:off x="3731610" y="3333750"/>
            <a:ext cx="1193404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Civilization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Shape 3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Shape 31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Replacing Trust With Tech</a:t>
            </a:r>
          </a:p>
        </p:txBody>
      </p:sp>
      <p:sp>
        <p:nvSpPr>
          <p:cNvPr id="314" name="Shape 31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People can create their own contracts. No need for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public displays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of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debt accretion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central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authority to approve/enforce every interaction.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When we replace trust with distribution tech, we can rely less on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meta-order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fights for its existence!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Conatus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: an innate inclination of a thing to continue to exist and enhance itself. Its “will to live”.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Shape 3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Shape 31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So How</a:t>
            </a:r>
            <a:r>
              <a:rPr lang="en-US" sz="4400" b="0" i="0" u="none" strike="noStrike" cap="none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 Do Things Change?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314" name="Shape 31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Clr>
                <a:schemeClr val="lt1"/>
              </a:buClr>
              <a:buSzPct val="25000"/>
              <a:buNone/>
            </a:pPr>
            <a:endParaRPr lang="en-US" sz="200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>
              <a:spcBef>
                <a:spcPts val="0"/>
              </a:spcBef>
              <a:buClr>
                <a:schemeClr val="lt1"/>
              </a:buClr>
              <a:buSzPct val="25000"/>
              <a:buNone/>
            </a:pP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nation must accept new 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technologies 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and reap their 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non-zero-sum fruits 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if it is to stay 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competitive and survive. 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It can no more afford to ignore information tech than it can ignore the bronze shield or the musket. </a:t>
            </a:r>
          </a:p>
        </p:txBody>
      </p:sp>
    </p:spTree>
    <p:extLst>
      <p:ext uri="{BB962C8B-B14F-4D97-AF65-F5344CB8AC3E}">
        <p14:creationId xmlns:p14="http://schemas.microsoft.com/office/powerpoint/2010/main" val="2004913692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Shape 9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8588099" cy="857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Making Predictions </a:t>
            </a: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About </a:t>
            </a: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Reality</a:t>
            </a:r>
          </a:p>
        </p:txBody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Western science provides us with predictions about how things change with time.</a:t>
            </a:r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>
              <a:lnSpc>
                <a:spcPct val="90000"/>
              </a:lnSpc>
              <a:spcBef>
                <a:spcPts val="480"/>
              </a:spcBef>
              <a:buClr>
                <a:schemeClr val="lt1"/>
              </a:buClr>
              <a:buSzPct val="100000"/>
            </a:pPr>
            <a:r>
              <a:rPr lang="en-US" sz="2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Physical </a:t>
            </a:r>
            <a:r>
              <a:rPr lang="en-US" sz="24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Forces</a:t>
            </a:r>
            <a:endParaRPr lang="en-US" sz="24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Entropy</a:t>
            </a:r>
            <a:endParaRPr lang="en-US" sz="24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Biological </a:t>
            </a: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Evolution</a:t>
            </a:r>
          </a:p>
          <a:p>
            <a:pPr marL="342900" marR="0" lvl="0" indent="-190500" algn="l" rtl="0">
              <a:lnSpc>
                <a:spcPct val="90000"/>
              </a:lnSpc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Can we predict how societies change?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Shape 3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Shape 32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Technology: Press, Radio</a:t>
            </a:r>
          </a:p>
        </p:txBody>
      </p:sp>
      <p:sp>
        <p:nvSpPr>
          <p:cNvPr id="321" name="Shape 321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Distribution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of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knowledge. Distribution of information creation and sharing. 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Shape 3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Shape 327"/>
          <p:cNvSpPr/>
          <p:nvPr/>
        </p:nvSpPr>
        <p:spPr>
          <a:xfrm>
            <a:off x="3572130" y="2146832"/>
            <a:ext cx="1512364" cy="1512364"/>
          </a:xfrm>
          <a:prstGeom prst="ellipse">
            <a:avLst/>
          </a:prstGeom>
          <a:solidFill>
            <a:srgbClr val="00B0F0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Shape 328"/>
          <p:cNvSpPr/>
          <p:nvPr/>
        </p:nvSpPr>
        <p:spPr>
          <a:xfrm>
            <a:off x="3048000" y="1484350"/>
            <a:ext cx="2620369" cy="2620369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Shape 329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Information Tech</a:t>
            </a:r>
          </a:p>
        </p:txBody>
      </p:sp>
      <p:sp>
        <p:nvSpPr>
          <p:cNvPr id="330" name="Shape 330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Ideologies</a:t>
            </a:r>
          </a:p>
        </p:txBody>
      </p:sp>
      <p:sp>
        <p:nvSpPr>
          <p:cNvPr id="331" name="Shape 331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332" name="Shape 332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333" name="Shape 333"/>
          <p:cNvSpPr txBox="1"/>
          <p:nvPr/>
        </p:nvSpPr>
        <p:spPr>
          <a:xfrm>
            <a:off x="3823591" y="1961313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334" name="Shape 334"/>
          <p:cNvSpPr txBox="1"/>
          <p:nvPr/>
        </p:nvSpPr>
        <p:spPr>
          <a:xfrm>
            <a:off x="3795539" y="2571750"/>
            <a:ext cx="1065548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</p:txBody>
      </p:sp>
      <p:sp>
        <p:nvSpPr>
          <p:cNvPr id="335" name="Shape 335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336" name="Shape 336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Shape 337"/>
          <p:cNvSpPr/>
          <p:nvPr/>
        </p:nvSpPr>
        <p:spPr>
          <a:xfrm rot="-2611604">
            <a:off x="5650277" y="1212564"/>
            <a:ext cx="304799" cy="53092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Shape 338"/>
          <p:cNvSpPr/>
          <p:nvPr/>
        </p:nvSpPr>
        <p:spPr>
          <a:xfrm rot="-1546390">
            <a:off x="5463469" y="1298830"/>
            <a:ext cx="304799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Shape 339"/>
          <p:cNvSpPr/>
          <p:nvPr/>
        </p:nvSpPr>
        <p:spPr>
          <a:xfrm rot="1638731">
            <a:off x="2989726" y="1298830"/>
            <a:ext cx="304800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Shape 340"/>
          <p:cNvSpPr/>
          <p:nvPr/>
        </p:nvSpPr>
        <p:spPr>
          <a:xfrm>
            <a:off x="3651676" y="3333750"/>
            <a:ext cx="1413015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Globalization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Shape 3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Shape 34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Centralization</a:t>
            </a:r>
          </a:p>
        </p:txBody>
      </p:sp>
      <p:sp>
        <p:nvSpPr>
          <p:cNvPr id="347" name="Shape 347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Most information still goes through central broadcasting.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Central authority</a:t>
            </a:r>
            <a:r>
              <a:rPr lang="en-US" sz="20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means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friction.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Skimming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off the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top.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Taking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 much as you can before people revolt (because if you don’t, someone who can – will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Shape 3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Shape 35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Constructal Law</a:t>
            </a:r>
          </a:p>
        </p:txBody>
      </p:sp>
      <p:sp>
        <p:nvSpPr>
          <p:cNvPr id="354" name="Shape 35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Constructal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Law (Flow), degrees of freedom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500" b="0" i="1" u="none" strike="noStrike" cap="none" baseline="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“If we know what is moving through a flow system, we can predict the sequence of designs that will emerge and evolve to facilitate the currents that run through it”</a:t>
            </a:r>
            <a:r>
              <a:rPr lang="en-US" sz="2500" b="0" i="0" u="none" strike="noStrike" cap="none" baseline="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en-US" sz="20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Adrian </a:t>
            </a:r>
            <a:r>
              <a:rPr lang="en-US" sz="20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Bejan</a:t>
            </a:r>
            <a:r>
              <a:rPr lang="en-US" sz="20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Design in Nature: How the </a:t>
            </a:r>
            <a:r>
              <a:rPr lang="en-US" sz="8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Constructal</a:t>
            </a:r>
            <a:r>
              <a:rPr lang="en-US" sz="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Law Governs Evolution in Biology, Physics, Technology, and Social Organization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Shape 3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Shape 36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Intelligence and Flow</a:t>
            </a:r>
          </a:p>
        </p:txBody>
      </p:sp>
      <p:sp>
        <p:nvSpPr>
          <p:cNvPr id="361" name="Shape 361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Human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(social?)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intelligence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Font typeface="Arial"/>
              <a:buNone/>
            </a:pPr>
            <a:endParaRPr sz="2000" dirty="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500" b="0" i="1" u="none" strike="noStrike" cap="none" baseline="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“Should be viewed as a physical process that tries to maximize future freedom of action and to avoid constraints in its own future.“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1" i="0" u="none" strike="noStrike" cap="none" baseline="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55600" algn="l" rtl="0">
              <a:spcBef>
                <a:spcPts val="40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-US" sz="2000" i="0" u="none" strike="noStrike" cap="none" baseline="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Dr. Alexander D. </a:t>
            </a:r>
            <a:r>
              <a:rPr lang="en-US" sz="2000" i="0" u="none" strike="noStrike" cap="none" baseline="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Wissner</a:t>
            </a:r>
            <a:r>
              <a:rPr lang="en-US" sz="2000" i="0" u="none" strike="noStrike" cap="none" baseline="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-Gross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Shape 3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Shape 36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The Internet Age</a:t>
            </a:r>
          </a:p>
        </p:txBody>
      </p:sp>
      <p:sp>
        <p:nvSpPr>
          <p:cNvPr id="368" name="Shape 368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467600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Computers, Internet.</a:t>
            </a:r>
          </a:p>
          <a:p>
            <a:pPr marL="0" marR="0" lvl="0" indent="0" algn="l" rtl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Further distribution of knowledge and ability to create messages</a:t>
            </a:r>
          </a:p>
          <a:p>
            <a:pPr marL="0" marR="0" lvl="0" indent="0" algn="l" rtl="0">
              <a:lnSpc>
                <a:spcPct val="90000"/>
              </a:lnSpc>
              <a:spcBef>
                <a:spcPts val="340"/>
              </a:spcBef>
              <a:buClr>
                <a:schemeClr val="dk1"/>
              </a:buClr>
              <a:buFont typeface="Arial"/>
              <a:buNone/>
            </a:pPr>
            <a:endParaRPr sz="17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Still rely on centralized entities.</a:t>
            </a:r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Bruce Sterling calls them “</a:t>
            </a:r>
            <a:r>
              <a:rPr lang="en-US" sz="24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Stacks</a:t>
            </a: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”: the gargantuan American companies that control so much of what the world does on the Internet. The greater Stacks: Amazon, Apple, Facebook, Google, Microsoft. The lesser Stacks: Netflix, Twitter, Yahoo!. </a:t>
            </a:r>
            <a:endParaRPr lang="en-US" sz="17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7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Between </a:t>
            </a: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them, they probably </a:t>
            </a:r>
            <a:r>
              <a:rPr lang="en-US" sz="20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know, conduct, control, manipulate, and monetize</a:t>
            </a: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almost all of the following: your phone, your computer, your email, your online shopping, your social media, your videos, your games, your news — in other words, </a:t>
            </a:r>
            <a:r>
              <a:rPr lang="en-US" sz="2000" b="1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your entire online (and, increasingly, offline) existence</a:t>
            </a:r>
            <a:r>
              <a:rPr lang="en-US" sz="17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Shape 37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Shape 374"/>
          <p:cNvSpPr/>
          <p:nvPr/>
        </p:nvSpPr>
        <p:spPr>
          <a:xfrm>
            <a:off x="3572130" y="2146832"/>
            <a:ext cx="1512364" cy="1512364"/>
          </a:xfrm>
          <a:prstGeom prst="ellipse">
            <a:avLst/>
          </a:prstGeom>
          <a:solidFill>
            <a:srgbClr val="00B0F0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Shape 375"/>
          <p:cNvSpPr/>
          <p:nvPr/>
        </p:nvSpPr>
        <p:spPr>
          <a:xfrm>
            <a:off x="2718813" y="1200150"/>
            <a:ext cx="3218998" cy="3218998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Shape 376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Internet</a:t>
            </a:r>
          </a:p>
        </p:txBody>
      </p:sp>
      <p:sp>
        <p:nvSpPr>
          <p:cNvPr id="377" name="Shape 377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Facebook, Google, NSA</a:t>
            </a:r>
          </a:p>
        </p:txBody>
      </p:sp>
      <p:sp>
        <p:nvSpPr>
          <p:cNvPr id="378" name="Shape 378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379" name="Shape 379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380" name="Shape 380"/>
          <p:cNvSpPr txBox="1"/>
          <p:nvPr/>
        </p:nvSpPr>
        <p:spPr>
          <a:xfrm>
            <a:off x="3823591" y="1809750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381" name="Shape 381"/>
          <p:cNvSpPr txBox="1"/>
          <p:nvPr/>
        </p:nvSpPr>
        <p:spPr>
          <a:xfrm>
            <a:off x="3795539" y="2495550"/>
            <a:ext cx="1065548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</p:txBody>
      </p:sp>
      <p:sp>
        <p:nvSpPr>
          <p:cNvPr id="382" name="Shape 382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383" name="Shape 383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Shape 384"/>
          <p:cNvSpPr/>
          <p:nvPr/>
        </p:nvSpPr>
        <p:spPr>
          <a:xfrm>
            <a:off x="3651676" y="3333750"/>
            <a:ext cx="1409680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Internetsville</a:t>
            </a:r>
          </a:p>
        </p:txBody>
      </p:sp>
      <p:sp>
        <p:nvSpPr>
          <p:cNvPr id="385" name="Shape 385"/>
          <p:cNvSpPr/>
          <p:nvPr/>
        </p:nvSpPr>
        <p:spPr>
          <a:xfrm rot="-2611604">
            <a:off x="5650277" y="1212564"/>
            <a:ext cx="304799" cy="53092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Shape 39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Shape 39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Enter Blockchain</a:t>
            </a:r>
          </a:p>
        </p:txBody>
      </p:sp>
      <p:sp>
        <p:nvSpPr>
          <p:cNvPr id="392" name="Shape 392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dirty="0" err="1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Mitbakesh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!</a:t>
            </a:r>
          </a:p>
          <a:p>
            <a:pPr marL="0" marR="0" lvl="0" indent="0" algn="l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Decentralization and distribution, more degrees of freedom. </a:t>
            </a: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Cryptocurrencies are a boon for distributed, non-zero-sum economic interactions!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Shape 39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Shape 398"/>
          <p:cNvSpPr/>
          <p:nvPr/>
        </p:nvSpPr>
        <p:spPr>
          <a:xfrm>
            <a:off x="3572130" y="2146832"/>
            <a:ext cx="1512364" cy="1512364"/>
          </a:xfrm>
          <a:prstGeom prst="ellipse">
            <a:avLst/>
          </a:prstGeom>
          <a:solidFill>
            <a:srgbClr val="00B0F0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Shape 399"/>
          <p:cNvSpPr/>
          <p:nvPr/>
        </p:nvSpPr>
        <p:spPr>
          <a:xfrm>
            <a:off x="2718813" y="1200150"/>
            <a:ext cx="3218998" cy="3218998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Shape 400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Blockchain</a:t>
            </a:r>
          </a:p>
        </p:txBody>
      </p:sp>
      <p:sp>
        <p:nvSpPr>
          <p:cNvPr id="401" name="Shape 401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Algorithms</a:t>
            </a:r>
          </a:p>
        </p:txBody>
      </p:sp>
      <p:sp>
        <p:nvSpPr>
          <p:cNvPr id="402" name="Shape 402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403" name="Shape 403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404" name="Shape 404"/>
          <p:cNvSpPr txBox="1"/>
          <p:nvPr/>
        </p:nvSpPr>
        <p:spPr>
          <a:xfrm>
            <a:off x="3823591" y="1809750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405" name="Shape 405"/>
          <p:cNvSpPr txBox="1"/>
          <p:nvPr/>
        </p:nvSpPr>
        <p:spPr>
          <a:xfrm>
            <a:off x="3795539" y="2495550"/>
            <a:ext cx="1065548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</p:txBody>
      </p:sp>
      <p:sp>
        <p:nvSpPr>
          <p:cNvPr id="406" name="Shape 406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407" name="Shape 407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Shape 408"/>
          <p:cNvSpPr/>
          <p:nvPr/>
        </p:nvSpPr>
        <p:spPr>
          <a:xfrm>
            <a:off x="3651676" y="3333750"/>
            <a:ext cx="1409680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Internetsville</a:t>
            </a:r>
          </a:p>
        </p:txBody>
      </p:sp>
      <p:sp>
        <p:nvSpPr>
          <p:cNvPr id="409" name="Shape 409"/>
          <p:cNvSpPr/>
          <p:nvPr/>
        </p:nvSpPr>
        <p:spPr>
          <a:xfrm rot="-1546390">
            <a:off x="5463469" y="1298830"/>
            <a:ext cx="304799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Shape 4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Shape 422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An Environment For Innovation</a:t>
            </a:r>
          </a:p>
        </p:txBody>
      </p:sp>
      <p:sp>
        <p:nvSpPr>
          <p:cNvPr id="423" name="Shape 423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500" b="0" i="0" u="none" strike="noStrike" cap="none" baseline="0" dirty="0" smtClean="0">
                <a:solidFill>
                  <a:schemeClr val="lt1"/>
                </a:solidFill>
                <a:latin typeface="Didact Gothic"/>
                <a:ea typeface="Calibri"/>
                <a:cs typeface="Calibri"/>
                <a:sym typeface="Calibri"/>
              </a:rPr>
              <a:t>“</a:t>
            </a:r>
            <a:r>
              <a:rPr lang="en-US" sz="2500" b="0" i="1" u="none" strike="noStrike" cap="none" baseline="0" dirty="0" smtClean="0">
                <a:solidFill>
                  <a:schemeClr val="lt1"/>
                </a:solidFill>
                <a:latin typeface="Didact Gothic"/>
                <a:ea typeface="Calibri"/>
                <a:cs typeface="Calibri"/>
                <a:sym typeface="Calibri"/>
              </a:rPr>
              <a:t>If </a:t>
            </a:r>
            <a:r>
              <a:rPr lang="en-US" sz="2500" b="0" i="1" u="none" strike="noStrike" cap="none" baseline="0" dirty="0">
                <a:solidFill>
                  <a:schemeClr val="lt1"/>
                </a:solidFill>
                <a:latin typeface="Didact Gothic"/>
                <a:ea typeface="Calibri"/>
                <a:cs typeface="Calibri"/>
                <a:sym typeface="Calibri"/>
              </a:rPr>
              <a:t>you look at history, innovation doesn't come just from giving people incentives; it comes from creating environments where their ideas can connect</a:t>
            </a:r>
            <a:r>
              <a:rPr lang="en-US" sz="2500" b="0" i="0" u="none" strike="noStrike" cap="none" baseline="0" dirty="0" smtClean="0">
                <a:solidFill>
                  <a:schemeClr val="lt1"/>
                </a:solidFill>
                <a:latin typeface="Didact Gothic"/>
                <a:ea typeface="Calibri"/>
                <a:cs typeface="Calibri"/>
                <a:sym typeface="Calibri"/>
              </a:rPr>
              <a:t>.”</a:t>
            </a: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500" b="0" i="0" u="none" strike="noStrike" cap="none" baseline="0" dirty="0">
              <a:solidFill>
                <a:schemeClr val="lt1"/>
              </a:solidFill>
              <a:latin typeface="Didact Gothic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Steven Johnson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And I would add: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Where ideas can’t be inhibited or manipulated for someone else’s gain.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Shape 10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Taking </a:t>
            </a: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The </a:t>
            </a: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Long View</a:t>
            </a:r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this presentation, we’ll talk about a framework that makes thinking about human history easier.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Specific stories – gods, ideologies, cultures – are irrelevant.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8" name="Shape 4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Shape 42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The Synereo Social Network</a:t>
            </a:r>
          </a:p>
        </p:txBody>
      </p:sp>
      <p:sp>
        <p:nvSpPr>
          <p:cNvPr id="430" name="Shape 430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Distribution, no middlemen, no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friction</a:t>
            </a:r>
            <a:r>
              <a:rPr lang="en-US" sz="20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-&gt;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more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from central control / profit axiom means more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options for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interaction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and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more value generated in the web of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exchange.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Attention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economy: reputation, efficient information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flow, higher individual and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community agency.</a:t>
            </a:r>
            <a:r>
              <a:rPr lang="en-US" sz="20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Intelligence++?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n-US" sz="20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(?)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restrictions.</a:t>
            </a: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Almost full reliance on local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rules.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Shape 4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Shape 436"/>
          <p:cNvSpPr/>
          <p:nvPr/>
        </p:nvSpPr>
        <p:spPr>
          <a:xfrm>
            <a:off x="3572130" y="2146832"/>
            <a:ext cx="1512364" cy="1512364"/>
          </a:xfrm>
          <a:prstGeom prst="ellipse">
            <a:avLst/>
          </a:prstGeom>
          <a:solidFill>
            <a:srgbClr val="00B0F0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Shape 437"/>
          <p:cNvSpPr/>
          <p:nvPr/>
        </p:nvSpPr>
        <p:spPr>
          <a:xfrm>
            <a:off x="2248823" y="795320"/>
            <a:ext cx="4215386" cy="4215386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8" name="Shape 438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Synereo</a:t>
            </a:r>
          </a:p>
        </p:txBody>
      </p:sp>
      <p:sp>
        <p:nvSpPr>
          <p:cNvPr id="439" name="Shape 439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Community</a:t>
            </a:r>
          </a:p>
        </p:txBody>
      </p:sp>
      <p:sp>
        <p:nvSpPr>
          <p:cNvPr id="440" name="Shape 440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441" name="Shape 441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</a:t>
            </a:r>
          </a:p>
        </p:txBody>
      </p:sp>
      <p:sp>
        <p:nvSpPr>
          <p:cNvPr id="442" name="Shape 442"/>
          <p:cNvSpPr txBox="1"/>
          <p:nvPr/>
        </p:nvSpPr>
        <p:spPr>
          <a:xfrm>
            <a:off x="3823591" y="1809750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443" name="Shape 443"/>
          <p:cNvSpPr txBox="1"/>
          <p:nvPr/>
        </p:nvSpPr>
        <p:spPr>
          <a:xfrm>
            <a:off x="3795539" y="2495550"/>
            <a:ext cx="1065548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</p:txBody>
      </p:sp>
      <p:sp>
        <p:nvSpPr>
          <p:cNvPr id="444" name="Shape 444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445" name="Shape 445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6" name="Shape 446"/>
          <p:cNvSpPr/>
          <p:nvPr/>
        </p:nvSpPr>
        <p:spPr>
          <a:xfrm>
            <a:off x="3651676" y="3333750"/>
            <a:ext cx="1409680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Internetsville</a:t>
            </a:r>
          </a:p>
        </p:txBody>
      </p:sp>
      <p:sp>
        <p:nvSpPr>
          <p:cNvPr id="447" name="Shape 447"/>
          <p:cNvSpPr/>
          <p:nvPr/>
        </p:nvSpPr>
        <p:spPr>
          <a:xfrm rot="-2611604">
            <a:off x="5650277" y="1212564"/>
            <a:ext cx="304799" cy="53092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8" name="Shape 448"/>
          <p:cNvSpPr/>
          <p:nvPr/>
        </p:nvSpPr>
        <p:spPr>
          <a:xfrm rot="1638731">
            <a:off x="2989726" y="1298830"/>
            <a:ext cx="304800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Shape 449"/>
          <p:cNvSpPr/>
          <p:nvPr/>
        </p:nvSpPr>
        <p:spPr>
          <a:xfrm rot="-1546390">
            <a:off x="5463469" y="1298830"/>
            <a:ext cx="304799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Shape 4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Shape 45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Synereo Principles</a:t>
            </a:r>
          </a:p>
        </p:txBody>
      </p:sp>
      <p:sp>
        <p:nvSpPr>
          <p:cNvPr id="456" name="Shape 456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Full distribution?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Near-instant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communications? Reliance on local rules? Reputation shaping information flow? Attention economy?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What does this remind us of?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Shape 4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Shape 462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err="1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Braiiinnnnsss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463" name="Shape 463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the brain, each Neuron – an agent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the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system – has many functions:</a:t>
            </a: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Relay station</a:t>
            </a: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Short term memory</a:t>
            </a: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Long term memory</a:t>
            </a: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Processing unit</a:t>
            </a:r>
          </a:p>
          <a:p>
            <a:pPr marL="0" marR="0" lvl="0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ct val="25000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is created through complex collaboration, all based on </a:t>
            </a:r>
            <a:r>
              <a:rPr lang="en-US" sz="20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decisions taken at the level of the Neuron and 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local 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rules</a:t>
            </a:r>
            <a:r>
              <a:rPr lang="en-US" sz="20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 No other entity is required.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Shape 46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69" name="Shape 46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Meta-Order</a:t>
            </a: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?</a:t>
            </a:r>
          </a:p>
        </p:txBody>
      </p:sp>
      <p:sp>
        <p:nvSpPr>
          <p:cNvPr id="470" name="Shape 470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Hierarchies still exist, but must act locally.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Otherwise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the overhead of maintaining global states is too large and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creates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huge communication issues.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peer to peer architecture solves this.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Shape 4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Shape 47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Advantages of P2P</a:t>
            </a:r>
          </a:p>
        </p:txBody>
      </p:sp>
      <p:sp>
        <p:nvSpPr>
          <p:cNvPr id="477" name="Shape 477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Robustness, 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flexibility and emergent complexity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18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Engineering capabilities and things we did not think of 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originally will 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 ways in which 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conventional</a:t>
            </a:r>
            <a:r>
              <a:rPr lang="en-US" sz="18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system 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is made brittle to its 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assumptions. </a:t>
            </a:r>
          </a:p>
          <a:p>
            <a:pPr marL="0" marR="0" lvl="0" indent="0" algn="l" rtl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All capabilities 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must have been anticipated 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– or otherwise patched in, and 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 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end 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up with the kind of </a:t>
            </a:r>
            <a:r>
              <a:rPr lang="en-US" sz="18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hodge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podge</a:t>
            </a:r>
            <a:r>
              <a:rPr lang="en-US" sz="18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mess that is endemic in much of modern computing</a:t>
            </a:r>
            <a:r>
              <a:rPr lang="en-US" sz="18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0" marR="0" lvl="0" indent="0" algn="l" rtl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17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Shape 4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Shape 47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Self Organization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477" name="Shape 477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None/>
            </a:pPr>
            <a:r>
              <a:rPr lang="en-US" sz="17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Requires a set </a:t>
            </a: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of fundamental, local rules that form the basis for interaction</a:t>
            </a:r>
            <a:r>
              <a:rPr lang="en-US" sz="17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0" lvl="0" indent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None/>
            </a:pPr>
            <a:endParaRPr lang="en-US" sz="17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None/>
            </a:pP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Emergent complexity is the composition of these base properties.</a:t>
            </a:r>
          </a:p>
          <a:p>
            <a:pPr marL="0" lvl="0" indent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None/>
            </a:pP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network is more adaptable and so more robust. Changing things is not a huge top down </a:t>
            </a:r>
            <a:r>
              <a:rPr lang="en-US" sz="17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engineering process that is fragile, but </a:t>
            </a: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altering </a:t>
            </a:r>
            <a:r>
              <a:rPr lang="en-US" sz="17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 adding to the </a:t>
            </a: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base rules</a:t>
            </a:r>
            <a:r>
              <a:rPr lang="en-US" sz="17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0" lvl="0" indent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None/>
            </a:pPr>
            <a:endParaRPr lang="en-US" sz="17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>
              <a:lnSpc>
                <a:spcPct val="90000"/>
              </a:lnSpc>
              <a:spcBef>
                <a:spcPts val="340"/>
              </a:spcBef>
              <a:buClr>
                <a:schemeClr val="lt1"/>
              </a:buClr>
              <a:buSzPct val="25000"/>
              <a:buNone/>
            </a:pP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People </a:t>
            </a:r>
            <a:r>
              <a:rPr lang="en-US" sz="17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are able </a:t>
            </a: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 compose and connect things in ways no one could have imagined in the first place. </a:t>
            </a:r>
            <a:r>
              <a:rPr lang="en-US" sz="17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system becomes much </a:t>
            </a:r>
            <a:r>
              <a:rPr lang="en-US" sz="1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more extensible and modular.</a:t>
            </a:r>
          </a:p>
        </p:txBody>
      </p:sp>
    </p:spTree>
    <p:extLst>
      <p:ext uri="{BB962C8B-B14F-4D97-AF65-F5344CB8AC3E}">
        <p14:creationId xmlns:p14="http://schemas.microsoft.com/office/powerpoint/2010/main" val="1894079294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Shape 48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Shape 48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Trustlessness</a:t>
            </a:r>
          </a:p>
        </p:txBody>
      </p:sp>
      <p:sp>
        <p:nvSpPr>
          <p:cNvPr id="484" name="Shape 48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Trustlessness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becomes so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ingrained in the system that global meta-order becomes almost redundant! </a:t>
            </a: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Social smart contracts.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community decides what goes.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Fully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extensible and free,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there is room for play. For evolution. For more non-zero-sum interactions.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" name="Shape 48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Shape 49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Play</a:t>
            </a:r>
          </a:p>
        </p:txBody>
      </p:sp>
      <p:sp>
        <p:nvSpPr>
          <p:cNvPr id="491" name="Shape 491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500" b="0" i="1" u="none" strike="noStrike" cap="none" baseline="0" dirty="0" smtClean="0">
                <a:solidFill>
                  <a:schemeClr val="lt1"/>
                </a:solidFill>
                <a:latin typeface="Didact Gothic"/>
                <a:ea typeface="Calibri"/>
                <a:cs typeface="Calibri"/>
                <a:sym typeface="Calibri"/>
              </a:rPr>
              <a:t>"We </a:t>
            </a:r>
            <a:r>
              <a:rPr lang="en-US" sz="2500" b="0" i="1" u="none" strike="noStrike" cap="none" baseline="0" dirty="0">
                <a:solidFill>
                  <a:schemeClr val="lt1"/>
                </a:solidFill>
                <a:latin typeface="Didact Gothic"/>
                <a:ea typeface="Calibri"/>
                <a:cs typeface="Calibri"/>
                <a:sym typeface="Calibri"/>
              </a:rPr>
              <a:t>believe that the major success of the Internet and then world wide web was its distributed DIY approach to building and maintaining a communications infrastructure</a:t>
            </a:r>
            <a:r>
              <a:rPr lang="en-US" sz="2500" b="0" i="1" u="none" strike="noStrike" cap="none" baseline="0" dirty="0" smtClean="0">
                <a:solidFill>
                  <a:schemeClr val="lt1"/>
                </a:solidFill>
                <a:latin typeface="Didact Gothic"/>
                <a:ea typeface="Calibri"/>
                <a:cs typeface="Calibri"/>
                <a:sym typeface="Calibri"/>
              </a:rPr>
              <a:t>.“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500" dirty="0" smtClean="0">
              <a:solidFill>
                <a:schemeClr val="lt1"/>
              </a:solidFill>
              <a:latin typeface="Didact Gothic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– Gregory</a:t>
            </a:r>
            <a:r>
              <a:rPr lang="en-US" sz="20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Meredith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Synereo Chief Science Officer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6" name="Shape 4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Shape 49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Attention Economy</a:t>
            </a:r>
          </a:p>
        </p:txBody>
      </p:sp>
      <p:sp>
        <p:nvSpPr>
          <p:cNvPr id="498" name="Shape 498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Attention economy – the evolution of reputation. Reputation built into the platform. </a:t>
            </a:r>
            <a:endParaRPr lang="en-US" sz="2000" b="0" i="0" u="none" strike="noStrike" cap="none" baseline="0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Who contributed to the network and in what context? Where should information go and who should attend to it next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? Whose attention should I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acquire for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this task?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etter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flow of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information</a:t>
            </a:r>
            <a:r>
              <a:rPr lang="en-US" sz="20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-&gt;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crucial for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intelligence. Further </a:t>
            </a: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increases degrees of </a:t>
            </a: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freedom.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1590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Shape 1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Our Talk Will Follow</a:t>
            </a:r>
          </a:p>
        </p:txBody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32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64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32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homo-sapiens animal as it evolves from hunter-gatherer societies to modern civilization (and beyond).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3" name="Shape 50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Shape 50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Synereo Technology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505" name="Shape 505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(Yuval Tech Slides)</a:t>
            </a: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Shape 5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Shape 55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Bonus</a:t>
            </a:r>
          </a:p>
        </p:txBody>
      </p:sp>
      <p:sp>
        <p:nvSpPr>
          <p:cNvPr id="554" name="Shape 55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Social physics</a:t>
            </a:r>
          </a:p>
          <a:p>
            <a:pPr marL="342900" marR="0" lvl="0" indent="-3429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http://socialphysics.media.mit.edu/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Shape 5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Shape 55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Summary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554" name="Shape 55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r>
              <a:rPr lang="en-US" sz="2400" b="0" i="0" u="none" strike="noStrike" cap="none" baseline="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know how</a:t>
            </a:r>
            <a:r>
              <a:rPr lang="en-US" sz="24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social evolution works without having talked about any specific god or religion even once.</a:t>
            </a:r>
          </a:p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endParaRPr lang="en-US" sz="2400" b="0" i="0" u="none" strike="noStrike" cap="none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endParaRPr lang="en-US" sz="2400" b="0" i="0" u="none" strike="noStrike" cap="none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endParaRPr lang="en-US" sz="24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51907838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Shape 5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Shape 55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Summary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554" name="Shape 55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r>
              <a:rPr lang="en-US" sz="2400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Human history involves </a:t>
            </a:r>
            <a:r>
              <a:rPr lang="en-US" sz="2400" dirty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the playing of </a:t>
            </a:r>
            <a:r>
              <a:rPr lang="en-US" sz="2400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more and more non-zero-sum games, accumulated on top of one another, ever growing more interconnected and elaborate.</a:t>
            </a:r>
          </a:p>
          <a:p>
            <a:pPr lvl="0" indent="-342900">
              <a:spcBef>
                <a:spcPts val="0"/>
              </a:spcBef>
              <a:buClr>
                <a:schemeClr val="lt1"/>
              </a:buClr>
              <a:buSzPct val="100000"/>
            </a:pPr>
            <a:endParaRPr lang="en-US" sz="1800" dirty="0" smtClean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endParaRPr lang="en-US" sz="2000" b="0" i="0" u="none" strike="noStrike" cap="none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3976018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Shape 5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Shape 55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Summary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554" name="Shape 55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r>
              <a:rPr lang="en-US" sz="2400" b="0" i="0" u="none" strike="noStrike" cap="none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We pinpointed a few “global rules” that are identified at every stage and at every level:</a:t>
            </a:r>
          </a:p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endParaRPr lang="en-US" sz="2400" b="1" i="0" u="none" strike="noStrike" cap="none" dirty="0" smtClean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lvl="1" indent="-342900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-US" sz="2400" b="1" i="0" u="none" strike="noStrike" cap="none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Non-Zero-</a:t>
            </a:r>
            <a:r>
              <a:rPr lang="en-US" sz="2400" b="1" dirty="0" err="1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S</a:t>
            </a:r>
            <a:r>
              <a:rPr lang="en-US" sz="2400" b="1" i="0" u="none" strike="noStrike" cap="none" dirty="0" err="1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umness</a:t>
            </a:r>
            <a:r>
              <a:rPr lang="en-US" sz="2400" b="1" i="0" u="none" strike="noStrike" cap="none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</a:t>
            </a:r>
          </a:p>
          <a:p>
            <a:pPr lvl="1" indent="-342900">
              <a:spcBef>
                <a:spcPts val="0"/>
              </a:spcBef>
              <a:buClr>
                <a:schemeClr val="lt1"/>
              </a:buClr>
              <a:buSzPct val="100000"/>
            </a:pPr>
            <a:endParaRPr lang="en-US" sz="2400" b="1" i="0" u="none" strike="noStrike" cap="none" dirty="0" smtClean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lvl="1" indent="-342900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-US" sz="2400" b="1" i="0" u="none" strike="noStrike" cap="none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Conatus</a:t>
            </a:r>
          </a:p>
          <a:p>
            <a:pPr lvl="1" indent="-342900">
              <a:spcBef>
                <a:spcPts val="0"/>
              </a:spcBef>
              <a:buClr>
                <a:schemeClr val="lt1"/>
              </a:buClr>
              <a:buSzPct val="100000"/>
            </a:pPr>
            <a:endParaRPr lang="en-US" sz="2400" b="1" i="0" u="none" strike="noStrike" cap="none" dirty="0" smtClean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lvl="1" indent="-342900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-US" sz="2400" b="1" i="0" u="none" strike="noStrike" cap="none" dirty="0" err="1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Constructal</a:t>
            </a:r>
            <a:r>
              <a:rPr lang="en-US" sz="2400" b="1" i="0" u="none" strike="noStrike" cap="none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Law</a:t>
            </a:r>
          </a:p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endParaRPr lang="en-US" sz="2400" b="0" i="0" u="none" strike="noStrike" cap="none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endParaRPr lang="en-US" sz="24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0474351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Shape 5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Shape 55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Summary</a:t>
            </a:r>
            <a:endParaRPr lang="en-US" sz="4400" b="0" i="0" u="none" strike="noStrike" cap="none" baseline="0" dirty="0">
              <a:solidFill>
                <a:schemeClr val="lt1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554" name="Shape 554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r>
              <a:rPr lang="en-US" sz="2400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We know what the barriers to non-zero-</a:t>
            </a:r>
            <a:r>
              <a:rPr lang="en-US" sz="2400" dirty="0" err="1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sumness</a:t>
            </a:r>
            <a:r>
              <a:rPr lang="en-US" sz="2400" dirty="0" smtClean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are:</a:t>
            </a:r>
          </a:p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endParaRPr lang="en-US" sz="2400" dirty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lvl="0" indent="-342900">
              <a:spcBef>
                <a:spcPts val="400"/>
              </a:spcBef>
              <a:buClr>
                <a:schemeClr val="lt1"/>
              </a:buClr>
              <a:buSzPct val="100000"/>
            </a:pPr>
            <a:r>
              <a:rPr lang="en-US" sz="24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Lack of communication </a:t>
            </a:r>
            <a:endParaRPr lang="en-US" sz="24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indent="-342900">
              <a:spcBef>
                <a:spcPts val="400"/>
              </a:spcBef>
              <a:buClr>
                <a:schemeClr val="lt1"/>
              </a:buClr>
              <a:buSzPct val="100000"/>
            </a:pPr>
            <a:r>
              <a:rPr lang="en-US" sz="24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Lack of trust </a:t>
            </a:r>
            <a:r>
              <a:rPr lang="en-US" sz="2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(fear of being cheated) </a:t>
            </a:r>
          </a:p>
          <a:p>
            <a:pPr lvl="0" indent="-342900">
              <a:spcBef>
                <a:spcPts val="400"/>
              </a:spcBef>
              <a:buClr>
                <a:schemeClr val="lt1"/>
              </a:buClr>
              <a:buSzPct val="100000"/>
            </a:pPr>
            <a:r>
              <a:rPr lang="en-US" sz="24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Lack of reputation</a:t>
            </a:r>
          </a:p>
          <a:p>
            <a:pPr lvl="0" indent="-342900">
              <a:spcBef>
                <a:spcPts val="400"/>
              </a:spcBef>
              <a:buClr>
                <a:schemeClr val="lt1"/>
              </a:buClr>
              <a:buSzPct val="100000"/>
            </a:pPr>
            <a:r>
              <a:rPr lang="en-US" sz="24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Inhibitive meta-order</a:t>
            </a:r>
            <a:endParaRPr lang="en-US" sz="2400" dirty="0" smtClean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endParaRPr lang="en-US" sz="2400" dirty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marL="0" lvl="0" indent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endParaRPr lang="en-US" sz="2400" dirty="0" smtClean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lvl="0" indent="-342900">
              <a:spcBef>
                <a:spcPts val="0"/>
              </a:spcBef>
              <a:buClr>
                <a:schemeClr val="lt1"/>
              </a:buClr>
              <a:buSzPct val="100000"/>
            </a:pPr>
            <a:endParaRPr lang="en-US" sz="1800" dirty="0" smtClean="0">
              <a:solidFill>
                <a:schemeClr val="lt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100000"/>
              <a:buNone/>
            </a:pPr>
            <a:endParaRPr lang="en-US" sz="2000" b="0" i="0" u="none" strike="noStrike" cap="none" dirty="0" smtClean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endParaRPr lang="en-US"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36325289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6" name="Shape 5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Shape 56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The End</a:t>
            </a:r>
          </a:p>
        </p:txBody>
      </p:sp>
      <p:sp>
        <p:nvSpPr>
          <p:cNvPr id="568" name="Shape 568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500" b="0" i="1" u="none" strike="noStrike" cap="none" baseline="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"When wireless is perfectly applied, the whole earth will be converted into a huge brain, which in fact﻿ it is, all things being particles of a real and rhythmic whole." 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55600" algn="l" rtl="0">
              <a:spcBef>
                <a:spcPts val="400"/>
              </a:spcBef>
              <a:buClr>
                <a:schemeClr val="lt1"/>
              </a:buClr>
              <a:buSzPct val="100000"/>
              <a:buFont typeface="Calibri"/>
              <a:buChar char="-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Nikola Tesla, 1929</a:t>
            </a:r>
          </a:p>
          <a:p>
            <a:pPr marL="0" marR="0" lvl="0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</a:pPr>
            <a:endParaRPr sz="2000" b="0" i="0" u="none" strike="noStrike" cap="none" baseline="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" name="Shape 57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74" name="Shape 574"/>
          <p:cNvSpPr/>
          <p:nvPr/>
        </p:nvSpPr>
        <p:spPr>
          <a:xfrm>
            <a:off x="3572130" y="2146832"/>
            <a:ext cx="1512364" cy="1512364"/>
          </a:xfrm>
          <a:prstGeom prst="ellipse">
            <a:avLst/>
          </a:prstGeom>
          <a:solidFill>
            <a:srgbClr val="00B0F0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5" name="Shape 575"/>
          <p:cNvSpPr/>
          <p:nvPr/>
        </p:nvSpPr>
        <p:spPr>
          <a:xfrm>
            <a:off x="1401008" y="-387260"/>
            <a:ext cx="5854609" cy="5854609"/>
          </a:xfrm>
          <a:prstGeom prst="ellipse">
            <a:avLst/>
          </a:prstGeom>
          <a:solidFill>
            <a:srgbClr val="538CD5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rgbClr val="93895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6" name="Shape 576"/>
          <p:cNvSpPr/>
          <p:nvPr/>
        </p:nvSpPr>
        <p:spPr>
          <a:xfrm>
            <a:off x="3223413" y="285750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Enlightenment</a:t>
            </a:r>
          </a:p>
        </p:txBody>
      </p:sp>
      <p:sp>
        <p:nvSpPr>
          <p:cNvPr id="577" name="Shape 577"/>
          <p:cNvSpPr/>
          <p:nvPr/>
        </p:nvSpPr>
        <p:spPr>
          <a:xfrm>
            <a:off x="6096000" y="3080241"/>
            <a:ext cx="2209799" cy="813605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Meta-Order: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Enlightened Self-Interest</a:t>
            </a:r>
          </a:p>
        </p:txBody>
      </p:sp>
      <p:sp>
        <p:nvSpPr>
          <p:cNvPr id="578" name="Shape 578"/>
          <p:cNvSpPr/>
          <p:nvPr/>
        </p:nvSpPr>
        <p:spPr>
          <a:xfrm>
            <a:off x="6096000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</a:p>
        </p:txBody>
      </p:sp>
      <p:sp>
        <p:nvSpPr>
          <p:cNvPr id="579" name="Shape 579"/>
          <p:cNvSpPr/>
          <p:nvPr/>
        </p:nvSpPr>
        <p:spPr>
          <a:xfrm>
            <a:off x="417054" y="3087832"/>
            <a:ext cx="2177070" cy="798424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Reputation: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Unnecessary</a:t>
            </a:r>
          </a:p>
        </p:txBody>
      </p:sp>
      <p:sp>
        <p:nvSpPr>
          <p:cNvPr id="580" name="Shape 580"/>
          <p:cNvSpPr txBox="1"/>
          <p:nvPr/>
        </p:nvSpPr>
        <p:spPr>
          <a:xfrm>
            <a:off x="3823591" y="1809750"/>
            <a:ext cx="1009443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Degrees of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Freedom</a:t>
            </a:r>
          </a:p>
        </p:txBody>
      </p:sp>
      <p:sp>
        <p:nvSpPr>
          <p:cNvPr id="581" name="Shape 581"/>
          <p:cNvSpPr txBox="1"/>
          <p:nvPr/>
        </p:nvSpPr>
        <p:spPr>
          <a:xfrm>
            <a:off x="3795539" y="2495550"/>
            <a:ext cx="1065548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Non-Zero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Sumness</a:t>
            </a:r>
          </a:p>
        </p:txBody>
      </p:sp>
      <p:sp>
        <p:nvSpPr>
          <p:cNvPr id="582" name="Shape 582"/>
          <p:cNvSpPr/>
          <p:nvPr/>
        </p:nvSpPr>
        <p:spPr>
          <a:xfrm>
            <a:off x="378954" y="1765723"/>
            <a:ext cx="2209799" cy="9144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Communications</a:t>
            </a:r>
          </a:p>
        </p:txBody>
      </p:sp>
      <p:sp>
        <p:nvSpPr>
          <p:cNvPr id="583" name="Shape 583"/>
          <p:cNvSpPr/>
          <p:nvPr/>
        </p:nvSpPr>
        <p:spPr>
          <a:xfrm rot="3027168">
            <a:off x="2769278" y="1213718"/>
            <a:ext cx="304799" cy="53092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4" name="Shape 584"/>
          <p:cNvSpPr/>
          <p:nvPr/>
        </p:nvSpPr>
        <p:spPr>
          <a:xfrm>
            <a:off x="3687078" y="3333748"/>
            <a:ext cx="1282467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Meta-State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Transition</a:t>
            </a:r>
          </a:p>
        </p:txBody>
      </p:sp>
      <p:sp>
        <p:nvSpPr>
          <p:cNvPr id="585" name="Shape 585"/>
          <p:cNvSpPr/>
          <p:nvPr/>
        </p:nvSpPr>
        <p:spPr>
          <a:xfrm rot="-2611604">
            <a:off x="5650277" y="1212564"/>
            <a:ext cx="304799" cy="53092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6" name="Shape 586"/>
          <p:cNvSpPr/>
          <p:nvPr/>
        </p:nvSpPr>
        <p:spPr>
          <a:xfrm rot="-1546390">
            <a:off x="5463469" y="1298830"/>
            <a:ext cx="304799" cy="181290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>
            <a:solidFill>
              <a:srgbClr val="395E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073" y="1"/>
            <a:ext cx="9175073" cy="515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1981200" y="4857750"/>
            <a:ext cx="115127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SzPct val="25000"/>
            </a:pPr>
            <a:r>
              <a:rPr lang="en-US" sz="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Dor </a:t>
            </a:r>
            <a:r>
              <a:rPr lang="en-US" sz="800" b="1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Konforty</a:t>
            </a:r>
            <a:r>
              <a:rPr lang="en-US" sz="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Jan 2015</a:t>
            </a:r>
          </a:p>
        </p:txBody>
      </p:sp>
    </p:spTree>
    <p:extLst>
      <p:ext uri="{BB962C8B-B14F-4D97-AF65-F5344CB8AC3E}">
        <p14:creationId xmlns:p14="http://schemas.microsoft.com/office/powerpoint/2010/main" val="2874808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Shape 1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Humans Are Dangerous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 a human, other people are one of the biggest dangers you may face. 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They are the most fierce competitors for resources.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Shape 1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Humans Are Beneficial</a:t>
            </a:r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They’re also the biggest boon to your ability to survive and to your quality of life.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Evolution has proven cooperation to be useful to the survival of the individual – embedding its logic in our genes.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Shape 1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000" b="0" i="0" u="none" strike="noStrike" cap="none" baseline="0" dirty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Why can’t we all just… get along?</a:t>
            </a:r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7162799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What made people and groups form tribes or split off of them in the petri dish of our ancestral habitats?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6" name="Shape 13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76600" y="2314575"/>
            <a:ext cx="2105024" cy="2162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Shape 1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lt1"/>
                </a:solidFill>
                <a:latin typeface="Francois One"/>
                <a:ea typeface="Francois One"/>
                <a:cs typeface="Francois One"/>
                <a:sym typeface="Francois One"/>
              </a:rPr>
              <a:t>It’s In Our Genes</a:t>
            </a:r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1200150"/>
            <a:ext cx="6553200" cy="339447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Humans are wired to be suspicious of those they do not know. 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8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However, once they start communicating, tensions ease off.</a:t>
            </a:r>
          </a:p>
          <a:p>
            <a: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2280</Words>
  <Application>Microsoft Office PowerPoint</Application>
  <PresentationFormat>On-screen Show (16:9)</PresentationFormat>
  <Paragraphs>393</Paragraphs>
  <Slides>58</Slides>
  <Notes>56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59" baseType="lpstr">
      <vt:lpstr>Office Theme</vt:lpstr>
      <vt:lpstr>PowerPoint Presentation</vt:lpstr>
      <vt:lpstr>Alternative Titles</vt:lpstr>
      <vt:lpstr>Making Predictions About Reality</vt:lpstr>
      <vt:lpstr>Taking The Long View</vt:lpstr>
      <vt:lpstr>Our Talk Will Follow</vt:lpstr>
      <vt:lpstr>Humans Are Dangerous</vt:lpstr>
      <vt:lpstr>Humans Are Beneficial</vt:lpstr>
      <vt:lpstr>Why can’t we all just… get along?</vt:lpstr>
      <vt:lpstr>It’s In Our Genes</vt:lpstr>
      <vt:lpstr>How To Ease Tensions</vt:lpstr>
      <vt:lpstr>Limits</vt:lpstr>
      <vt:lpstr>We’ll Need Bigger Boats</vt:lpstr>
      <vt:lpstr>Non-Zero-Sumness</vt:lpstr>
      <vt:lpstr>Nonzero</vt:lpstr>
      <vt:lpstr>Prisoner’s Dilemma</vt:lpstr>
      <vt:lpstr>Meta-Order</vt:lpstr>
      <vt:lpstr>Nonzero</vt:lpstr>
      <vt:lpstr>PowerPoint Presentation</vt:lpstr>
      <vt:lpstr>Technologies</vt:lpstr>
      <vt:lpstr>Technology: The Net</vt:lpstr>
      <vt:lpstr>First Signs of The Social Brain</vt:lpstr>
      <vt:lpstr>PowerPoint Presentation</vt:lpstr>
      <vt:lpstr>Technology: Agriculture</vt:lpstr>
      <vt:lpstr>PowerPoint Presentation</vt:lpstr>
      <vt:lpstr>The First Centralized Power</vt:lpstr>
      <vt:lpstr>Technology: Writing</vt:lpstr>
      <vt:lpstr>PowerPoint Presentation</vt:lpstr>
      <vt:lpstr>Replacing Trust With Tech</vt:lpstr>
      <vt:lpstr>So How Do Things Change?</vt:lpstr>
      <vt:lpstr>Technology: Press, Radio</vt:lpstr>
      <vt:lpstr>PowerPoint Presentation</vt:lpstr>
      <vt:lpstr>Centralization</vt:lpstr>
      <vt:lpstr>Constructal Law</vt:lpstr>
      <vt:lpstr>Intelligence and Flow</vt:lpstr>
      <vt:lpstr>The Internet Age</vt:lpstr>
      <vt:lpstr>PowerPoint Presentation</vt:lpstr>
      <vt:lpstr>Enter Blockchain</vt:lpstr>
      <vt:lpstr>PowerPoint Presentation</vt:lpstr>
      <vt:lpstr>An Environment For Innovation</vt:lpstr>
      <vt:lpstr>The Synereo Social Network</vt:lpstr>
      <vt:lpstr>PowerPoint Presentation</vt:lpstr>
      <vt:lpstr>Synereo Principles</vt:lpstr>
      <vt:lpstr>Braiiinnnnsss</vt:lpstr>
      <vt:lpstr>Meta-Order?</vt:lpstr>
      <vt:lpstr>Advantages of P2P</vt:lpstr>
      <vt:lpstr>Self Organization</vt:lpstr>
      <vt:lpstr>Trustlessness</vt:lpstr>
      <vt:lpstr>Play</vt:lpstr>
      <vt:lpstr>Attention Economy</vt:lpstr>
      <vt:lpstr>Synereo Technology</vt:lpstr>
      <vt:lpstr>Bonus</vt:lpstr>
      <vt:lpstr>Summary</vt:lpstr>
      <vt:lpstr>Summary</vt:lpstr>
      <vt:lpstr>Summary</vt:lpstr>
      <vt:lpstr>Summary</vt:lpstr>
      <vt:lpstr>The End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Dor</dc:creator>
  <cp:lastModifiedBy>Dor</cp:lastModifiedBy>
  <cp:revision>86</cp:revision>
  <dcterms:modified xsi:type="dcterms:W3CDTF">2015-01-20T21:44:23Z</dcterms:modified>
</cp:coreProperties>
</file>